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D31805E-16BA-46E5-AC30-0850866BF126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A743C39-2238-4D9A-82FA-86E7FAF65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0152" y="4221088"/>
            <a:ext cx="2949962" cy="73810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Подготовил: учитель английского языка </a:t>
            </a:r>
            <a:r>
              <a:rPr lang="en-US" dirty="0" smtClean="0"/>
              <a:t>II</a:t>
            </a:r>
            <a:r>
              <a:rPr lang="ru-RU" dirty="0" smtClean="0"/>
              <a:t> категории </a:t>
            </a:r>
          </a:p>
          <a:p>
            <a:r>
              <a:rPr lang="ru-RU" dirty="0" err="1" smtClean="0"/>
              <a:t>Гадельшина</a:t>
            </a:r>
            <a:r>
              <a:rPr lang="ru-RU" dirty="0" smtClean="0"/>
              <a:t> </a:t>
            </a:r>
            <a:r>
              <a:rPr lang="ru-RU" dirty="0" err="1" smtClean="0"/>
              <a:t>Гульфия</a:t>
            </a:r>
            <a:r>
              <a:rPr lang="ru-RU" dirty="0" smtClean="0"/>
              <a:t> </a:t>
            </a:r>
            <a:r>
              <a:rPr lang="ru-RU" dirty="0" err="1" smtClean="0"/>
              <a:t>Агтасовна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1268760"/>
            <a:ext cx="3024336" cy="2448272"/>
          </a:xfrm>
        </p:spPr>
        <p:txBody>
          <a:bodyPr/>
          <a:lstStyle/>
          <a:p>
            <a:pPr marL="182880" indent="0" algn="ctr">
              <a:buNone/>
            </a:pPr>
            <a:r>
              <a:rPr lang="en-US" dirty="0" smtClean="0"/>
              <a:t>Marine litter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5328592" cy="47525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941168"/>
            <a:ext cx="3219450" cy="15937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4181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8352928" cy="5544616"/>
          </a:xfrm>
        </p:spPr>
        <p:txBody>
          <a:bodyPr/>
          <a:lstStyle/>
          <a:p>
            <a:pPr marL="45720" indent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How </a:t>
            </a:r>
            <a:r>
              <a:rPr lang="en-US" sz="2800" b="1" dirty="0">
                <a:solidFill>
                  <a:srgbClr val="94C600">
                    <a:lumMod val="50000"/>
                  </a:srgbClr>
                </a:solidFill>
              </a:rPr>
              <a:t>are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the following related to the text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 Read and translate: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Broken glass –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There might be broken glass in the sand and I can not see it. It would be very dangerous for the people on the beach.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Fishing net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– Sometimes you can find pieces of fishing nets on the beach. It makes the beach look very dirty. They can injure animals, too.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Drinks cans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– People drink soft drinks from cans and not everyone throws them in the bin when they are finished.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8"/>
            <a:ext cx="792088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664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352928" cy="6264696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- </a:t>
            </a:r>
            <a:r>
              <a:rPr lang="en-US" sz="2400" b="1" dirty="0" smtClean="0"/>
              <a:t>Plastic bags </a:t>
            </a:r>
            <a:r>
              <a:rPr lang="en-US" sz="2400" dirty="0" smtClean="0"/>
              <a:t>– People bring food in plastic bags. If they leave them behind they are dangerous to animals.</a:t>
            </a:r>
          </a:p>
          <a:p>
            <a:pPr marL="45720" indent="0">
              <a:buNone/>
            </a:pPr>
            <a:r>
              <a:rPr lang="en-US" sz="2400" dirty="0" smtClean="0"/>
              <a:t>- </a:t>
            </a:r>
            <a:r>
              <a:rPr lang="en-US" sz="2400" b="1" dirty="0" smtClean="0"/>
              <a:t>Plastic buckets and spades </a:t>
            </a:r>
            <a:r>
              <a:rPr lang="en-US" sz="2400" dirty="0" smtClean="0"/>
              <a:t>– People use them to build sandcastles but they can be left behind very easily. Sometimes you can find them lying on the beach, making it very untidy.</a:t>
            </a:r>
          </a:p>
          <a:p>
            <a:pPr marL="4572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-</a:t>
            </a:r>
            <a:r>
              <a:rPr lang="en-US" sz="2400" b="1" dirty="0" smtClean="0"/>
              <a:t>Beach balls </a:t>
            </a:r>
            <a:r>
              <a:rPr lang="en-US" sz="2400" dirty="0" smtClean="0"/>
              <a:t>– </a:t>
            </a:r>
            <a:r>
              <a:rPr lang="en-US" sz="2400" dirty="0"/>
              <a:t>A</a:t>
            </a:r>
            <a:r>
              <a:rPr lang="en-US" sz="2400" dirty="0" smtClean="0"/>
              <a:t>nother fun toy you can find on any beach. When they burst, nobody wants them and they are left behind on the beach.</a:t>
            </a:r>
          </a:p>
          <a:p>
            <a:pPr marL="45720" indent="0">
              <a:buNone/>
            </a:pPr>
            <a:r>
              <a:rPr lang="en-US" sz="2400" dirty="0" smtClean="0"/>
              <a:t> - </a:t>
            </a:r>
            <a:r>
              <a:rPr lang="en-US" sz="2400" b="1" dirty="0" smtClean="0"/>
              <a:t>Food wrappers</a:t>
            </a:r>
            <a:r>
              <a:rPr lang="en-US" sz="2400" dirty="0" smtClean="0"/>
              <a:t> – People often leave them behind causing litter.</a:t>
            </a:r>
          </a:p>
          <a:p>
            <a:pPr marL="45720" indent="0">
              <a:buNone/>
            </a:pPr>
            <a:endParaRPr lang="ru-RU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452938"/>
            <a:ext cx="3076575" cy="2216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97151"/>
            <a:ext cx="3494162" cy="186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027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568952" cy="659735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b="1" u="sng" dirty="0">
                <a:solidFill>
                  <a:srgbClr val="424456"/>
                </a:solidFill>
                <a:ea typeface="+mj-ea"/>
                <a:cs typeface="+mj-cs"/>
              </a:rPr>
              <a:t>С</a:t>
            </a:r>
            <a:r>
              <a:rPr lang="en-US" sz="2400" b="1" u="sng" dirty="0" err="1">
                <a:solidFill>
                  <a:srgbClr val="424456"/>
                </a:solidFill>
                <a:ea typeface="+mj-ea"/>
                <a:cs typeface="+mj-cs"/>
              </a:rPr>
              <a:t>hoose</a:t>
            </a:r>
            <a:r>
              <a:rPr lang="en-US" sz="2400" b="1" u="sng" dirty="0">
                <a:solidFill>
                  <a:srgbClr val="424456"/>
                </a:solidFill>
                <a:ea typeface="+mj-ea"/>
                <a:cs typeface="+mj-cs"/>
              </a:rPr>
              <a:t> the right answer</a:t>
            </a:r>
            <a: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400" b="1" dirty="0">
                <a:solidFill>
                  <a:srgbClr val="424456"/>
                </a:solidFill>
                <a:ea typeface="+mj-ea"/>
                <a:cs typeface="+mj-cs"/>
              </a:rPr>
              <a:t> </a:t>
            </a:r>
            <a: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-They say you have an environmental </a:t>
            </a:r>
            <a:r>
              <a:rPr lang="en-US" sz="2400" b="1" dirty="0">
                <a:solidFill>
                  <a:srgbClr val="424456"/>
                </a:solidFill>
                <a:ea typeface="+mj-ea"/>
                <a:cs typeface="+mj-cs"/>
              </a:rPr>
              <a:t>awareness day </a:t>
            </a: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at school today. What does it mean?</a:t>
            </a:r>
            <a: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-It’s a special day when we learn what we 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1)</a:t>
            </a:r>
            <a:r>
              <a:rPr lang="en-US" sz="2400" b="1" u="sng" dirty="0">
                <a:solidFill>
                  <a:srgbClr val="FF0000"/>
                </a:solidFill>
                <a:ea typeface="+mj-ea"/>
                <a:cs typeface="+mj-cs"/>
              </a:rPr>
              <a:t>don’t have to/should</a:t>
            </a:r>
            <a:r>
              <a:rPr lang="en-US" sz="2400" b="1" dirty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do to protect the environment. You know, how we 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2)</a:t>
            </a:r>
            <a:r>
              <a:rPr lang="en-US" sz="2400" b="1" u="sng" dirty="0">
                <a:solidFill>
                  <a:srgbClr val="FF0000"/>
                </a:solidFill>
                <a:ea typeface="+mj-ea"/>
                <a:cs typeface="+mj-cs"/>
              </a:rPr>
              <a:t>can/mustn’t</a:t>
            </a: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 help to save the planet.</a:t>
            </a:r>
            <a: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-That sounds interesting. What do you do?</a:t>
            </a:r>
            <a: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-Well, for a start, everybody 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3)</a:t>
            </a:r>
            <a:r>
              <a:rPr lang="en-US" sz="2400" b="1" u="sng" dirty="0">
                <a:solidFill>
                  <a:srgbClr val="FF0000"/>
                </a:solidFill>
                <a:ea typeface="+mj-ea"/>
                <a:cs typeface="+mj-cs"/>
              </a:rPr>
              <a:t>should/can’t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walk or cycle to school to save energy. And we 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4)</a:t>
            </a:r>
            <a:r>
              <a:rPr lang="en-US" sz="2400" b="1" u="sng" dirty="0">
                <a:solidFill>
                  <a:srgbClr val="FF0000"/>
                </a:solidFill>
                <a:ea typeface="+mj-ea"/>
                <a:cs typeface="+mj-cs"/>
              </a:rPr>
              <a:t>mustn’t/must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make sure we don’t waste energy.</a:t>
            </a:r>
            <a: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-I see. Besides, we 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5)</a:t>
            </a:r>
            <a:r>
              <a:rPr lang="en-US" sz="2400" b="1" u="sng" dirty="0">
                <a:solidFill>
                  <a:srgbClr val="FF0000"/>
                </a:solidFill>
                <a:ea typeface="+mj-ea"/>
                <a:cs typeface="+mj-cs"/>
              </a:rPr>
              <a:t>ought/should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recycle paper, glass and plastic.</a:t>
            </a:r>
            <a: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-You are right. I think you </a:t>
            </a:r>
            <a:r>
              <a:rPr lang="en-US" sz="2400" dirty="0">
                <a:solidFill>
                  <a:srgbClr val="FF0000"/>
                </a:solidFill>
                <a:ea typeface="+mj-ea"/>
                <a:cs typeface="+mj-cs"/>
              </a:rPr>
              <a:t>6)</a:t>
            </a:r>
            <a:r>
              <a:rPr lang="en-US" sz="2400" b="1" u="sng" dirty="0">
                <a:solidFill>
                  <a:srgbClr val="FF0000"/>
                </a:solidFill>
                <a:ea typeface="+mj-ea"/>
                <a:cs typeface="+mj-cs"/>
              </a:rPr>
              <a:t>had better/have to  </a:t>
            </a:r>
            <a:r>
              <a:rPr lang="en-US" sz="2400" dirty="0">
                <a:solidFill>
                  <a:srgbClr val="424456"/>
                </a:solidFill>
                <a:ea typeface="+mj-ea"/>
                <a:cs typeface="+mj-cs"/>
              </a:rPr>
              <a:t>have an environmental awareness day at your school, too.</a:t>
            </a:r>
            <a:r>
              <a:rPr lang="en-US" sz="20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en-US" sz="20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ru-RU" sz="20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000" dirty="0">
                <a:solidFill>
                  <a:srgbClr val="424456"/>
                </a:solidFill>
                <a:ea typeface="+mj-ea"/>
                <a:cs typeface="+mj-cs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02328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280920" cy="5976664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US" sz="2400" b="1" dirty="0" smtClean="0">
                <a:solidFill>
                  <a:srgbClr val="424456"/>
                </a:solidFill>
                <a:ea typeface="+mj-ea"/>
                <a:cs typeface="+mj-cs"/>
              </a:rPr>
              <a:t>Check your answers:</a:t>
            </a:r>
            <a:endParaRPr lang="ru-RU" sz="2400" b="1" dirty="0" smtClean="0">
              <a:solidFill>
                <a:srgbClr val="424456"/>
              </a:solidFill>
              <a:ea typeface="+mj-ea"/>
              <a:cs typeface="+mj-cs"/>
            </a:endParaRPr>
          </a:p>
          <a:p>
            <a:pPr marL="45720" indent="0">
              <a:buNone/>
            </a:pPr>
            <a:r>
              <a:rPr lang="en-US" sz="2000" dirty="0" smtClean="0">
                <a:solidFill>
                  <a:srgbClr val="424456"/>
                </a:solidFill>
                <a:ea typeface="+mj-ea"/>
                <a:cs typeface="+mj-cs"/>
              </a:rPr>
              <a:t>-</a:t>
            </a: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They say you have an environmental </a:t>
            </a:r>
            <a:r>
              <a:rPr lang="en-US" sz="2800" b="1" dirty="0">
                <a:solidFill>
                  <a:srgbClr val="424456"/>
                </a:solidFill>
                <a:ea typeface="+mj-ea"/>
                <a:cs typeface="+mj-cs"/>
              </a:rPr>
              <a:t>awareness day </a:t>
            </a: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at school today. What does it mean?</a:t>
            </a:r>
            <a: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-It’s a special day when we learn what we </a:t>
            </a:r>
            <a:r>
              <a:rPr lang="en-US" sz="2800" dirty="0" smtClean="0">
                <a:solidFill>
                  <a:srgbClr val="FF0000"/>
                </a:solidFill>
                <a:ea typeface="+mj-ea"/>
                <a:cs typeface="+mj-cs"/>
              </a:rPr>
              <a:t>1)</a:t>
            </a:r>
            <a:r>
              <a:rPr lang="en-US" sz="2800" b="1" u="sng" dirty="0" smtClean="0">
                <a:solidFill>
                  <a:srgbClr val="FF0000"/>
                </a:solidFill>
                <a:ea typeface="+mj-ea"/>
                <a:cs typeface="+mj-cs"/>
              </a:rPr>
              <a:t>should</a:t>
            </a:r>
            <a:r>
              <a:rPr lang="en-US" sz="2800" b="1" dirty="0" smtClean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do to protect the environment. You know, how we </a:t>
            </a:r>
            <a:r>
              <a:rPr lang="en-US" sz="2800" dirty="0" smtClean="0">
                <a:solidFill>
                  <a:srgbClr val="FF0000"/>
                </a:solidFill>
                <a:ea typeface="+mj-ea"/>
                <a:cs typeface="+mj-cs"/>
              </a:rPr>
              <a:t>2)</a:t>
            </a:r>
            <a:r>
              <a:rPr lang="en-US" sz="2800" b="1" u="sng" dirty="0" smtClean="0">
                <a:solidFill>
                  <a:srgbClr val="FF0000"/>
                </a:solidFill>
                <a:ea typeface="+mj-ea"/>
                <a:cs typeface="+mj-cs"/>
              </a:rPr>
              <a:t>can</a:t>
            </a:r>
            <a:r>
              <a:rPr lang="en-US" sz="2800" dirty="0" smtClean="0">
                <a:solidFill>
                  <a:srgbClr val="424456"/>
                </a:solidFill>
                <a:ea typeface="+mj-ea"/>
                <a:cs typeface="+mj-cs"/>
              </a:rPr>
              <a:t> </a:t>
            </a: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help to save the planet.</a:t>
            </a:r>
            <a: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-That sounds interesting. What do you do?</a:t>
            </a:r>
            <a: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-Well, for a start, everybody </a:t>
            </a:r>
            <a:r>
              <a:rPr lang="en-US" sz="2800" dirty="0" smtClean="0">
                <a:solidFill>
                  <a:srgbClr val="FF0000"/>
                </a:solidFill>
                <a:ea typeface="+mj-ea"/>
                <a:cs typeface="+mj-cs"/>
              </a:rPr>
              <a:t>3)</a:t>
            </a:r>
            <a:r>
              <a:rPr lang="en-US" sz="2800" b="1" u="sng" dirty="0" smtClean="0">
                <a:solidFill>
                  <a:srgbClr val="FF0000"/>
                </a:solidFill>
                <a:ea typeface="+mj-ea"/>
                <a:cs typeface="+mj-cs"/>
              </a:rPr>
              <a:t>should </a:t>
            </a:r>
            <a:r>
              <a:rPr lang="en-US" sz="2800" dirty="0" smtClean="0">
                <a:solidFill>
                  <a:srgbClr val="424456"/>
                </a:solidFill>
                <a:ea typeface="+mj-ea"/>
                <a:cs typeface="+mj-cs"/>
              </a:rPr>
              <a:t>walk </a:t>
            </a: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or cycle to school to save energy. And we </a:t>
            </a:r>
            <a:r>
              <a:rPr lang="en-US" sz="2800" dirty="0">
                <a:solidFill>
                  <a:srgbClr val="FF0000"/>
                </a:solidFill>
                <a:ea typeface="+mj-ea"/>
                <a:cs typeface="+mj-cs"/>
              </a:rPr>
              <a:t>4</a:t>
            </a:r>
            <a:r>
              <a:rPr lang="en-US" sz="2800" dirty="0" smtClean="0">
                <a:solidFill>
                  <a:srgbClr val="FF0000"/>
                </a:solidFill>
                <a:ea typeface="+mj-ea"/>
                <a:cs typeface="+mj-cs"/>
              </a:rPr>
              <a:t>)</a:t>
            </a:r>
            <a:r>
              <a:rPr lang="en-US" sz="2800" b="1" u="sng" dirty="0" smtClean="0">
                <a:solidFill>
                  <a:srgbClr val="FF0000"/>
                </a:solidFill>
                <a:ea typeface="+mj-ea"/>
                <a:cs typeface="+mj-cs"/>
              </a:rPr>
              <a:t> must</a:t>
            </a:r>
            <a:r>
              <a:rPr lang="en-US" sz="2800" dirty="0" smtClean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make sure we don’t waste energy.</a:t>
            </a:r>
            <a: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-I see. Besides, we </a:t>
            </a:r>
            <a:r>
              <a:rPr lang="en-US" sz="2800" dirty="0">
                <a:solidFill>
                  <a:srgbClr val="FF0000"/>
                </a:solidFill>
                <a:ea typeface="+mj-ea"/>
                <a:cs typeface="+mj-cs"/>
              </a:rPr>
              <a:t>5</a:t>
            </a:r>
            <a:r>
              <a:rPr lang="en-US" sz="2800" dirty="0" smtClean="0">
                <a:solidFill>
                  <a:srgbClr val="FF0000"/>
                </a:solidFill>
                <a:ea typeface="+mj-ea"/>
                <a:cs typeface="+mj-cs"/>
              </a:rPr>
              <a:t>)</a:t>
            </a:r>
            <a:r>
              <a:rPr lang="en-US" sz="2800" b="1" u="sng" dirty="0" smtClean="0">
                <a:solidFill>
                  <a:srgbClr val="FF0000"/>
                </a:solidFill>
                <a:ea typeface="+mj-ea"/>
                <a:cs typeface="+mj-cs"/>
              </a:rPr>
              <a:t> should</a:t>
            </a:r>
            <a:r>
              <a:rPr lang="en-US" sz="2800" dirty="0" smtClean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recycle paper, glass and plastic.</a:t>
            </a:r>
            <a: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8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-You are right. I think you </a:t>
            </a:r>
            <a:r>
              <a:rPr lang="en-US" sz="2800" dirty="0" smtClean="0">
                <a:solidFill>
                  <a:srgbClr val="FF0000"/>
                </a:solidFill>
                <a:ea typeface="+mj-ea"/>
                <a:cs typeface="+mj-cs"/>
              </a:rPr>
              <a:t>6)</a:t>
            </a:r>
            <a:r>
              <a:rPr lang="en-US" sz="2800" b="1" u="sng" dirty="0" smtClean="0">
                <a:solidFill>
                  <a:srgbClr val="FF0000"/>
                </a:solidFill>
                <a:ea typeface="+mj-ea"/>
                <a:cs typeface="+mj-cs"/>
              </a:rPr>
              <a:t>have </a:t>
            </a:r>
            <a:r>
              <a:rPr lang="en-US" sz="2800" b="1" u="sng" dirty="0">
                <a:solidFill>
                  <a:srgbClr val="FF0000"/>
                </a:solidFill>
                <a:ea typeface="+mj-ea"/>
                <a:cs typeface="+mj-cs"/>
              </a:rPr>
              <a:t>to  </a:t>
            </a:r>
            <a: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  <a:t>have an environmental awareness day at your school, too.</a:t>
            </a:r>
            <a:br>
              <a:rPr lang="en-US" sz="2800" dirty="0">
                <a:solidFill>
                  <a:srgbClr val="424456"/>
                </a:solidFill>
                <a:ea typeface="+mj-ea"/>
                <a:cs typeface="+mj-cs"/>
              </a:rPr>
            </a:br>
            <a:r>
              <a:rPr lang="ru-RU" sz="2000" dirty="0">
                <a:solidFill>
                  <a:srgbClr val="424456"/>
                </a:solidFill>
                <a:ea typeface="+mj-ea"/>
                <a:cs typeface="+mj-cs"/>
              </a:rPr>
              <a:t/>
            </a:r>
            <a:br>
              <a:rPr lang="ru-RU" sz="2000" dirty="0">
                <a:solidFill>
                  <a:srgbClr val="424456"/>
                </a:solidFill>
                <a:ea typeface="+mj-ea"/>
                <a:cs typeface="+mj-cs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30815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 algn="ctr">
              <a:buNone/>
            </a:pPr>
            <a:r>
              <a:rPr lang="en-US" dirty="0" smtClean="0"/>
              <a:t>Look the video. Answer the </a:t>
            </a:r>
            <a:r>
              <a:rPr lang="en-US" smtClean="0"/>
              <a:t>question:</a:t>
            </a:r>
          </a:p>
          <a:p>
            <a:pPr marL="45720" indent="0" algn="ctr">
              <a:buNone/>
            </a:pPr>
            <a:endParaRPr lang="en-US" dirty="0"/>
          </a:p>
          <a:p>
            <a:pPr marL="45720" indent="0" algn="ctr">
              <a:buNone/>
            </a:pPr>
            <a:r>
              <a:rPr lang="en-US" sz="3200" dirty="0" smtClean="0"/>
              <a:t>What can we do else to protect the environment?</a:t>
            </a:r>
          </a:p>
        </p:txBody>
      </p:sp>
    </p:spTree>
    <p:extLst>
      <p:ext uri="{BB962C8B-B14F-4D97-AF65-F5344CB8AC3E}">
        <p14:creationId xmlns:p14="http://schemas.microsoft.com/office/powerpoint/2010/main" xmlns="" val="16773406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159</TotalTime>
  <Words>255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Marine litter</vt:lpstr>
      <vt:lpstr>Слайд 2</vt:lpstr>
      <vt:lpstr>Слайд 3</vt:lpstr>
      <vt:lpstr>Слайд 4</vt:lpstr>
      <vt:lpstr>Слайд 5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Marrine litter</dc:title>
  <dc:creator>Лиля</dc:creator>
  <cp:lastModifiedBy>Владимир</cp:lastModifiedBy>
  <cp:revision>18</cp:revision>
  <dcterms:created xsi:type="dcterms:W3CDTF">2016-02-04T17:43:30Z</dcterms:created>
  <dcterms:modified xsi:type="dcterms:W3CDTF">2017-01-23T10:06:22Z</dcterms:modified>
</cp:coreProperties>
</file>